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5" r:id="rId10"/>
    <p:sldId id="306" r:id="rId11"/>
    <p:sldId id="267" r:id="rId12"/>
    <p:sldId id="309" r:id="rId13"/>
    <p:sldId id="274" r:id="rId14"/>
    <p:sldId id="310" r:id="rId15"/>
    <p:sldId id="266" r:id="rId16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ExtraBold" panose="020B0604020202020204" charset="0"/>
      <p:bold r:id="rId26"/>
      <p:boldItalic r:id="rId27"/>
    </p:embeddedFont>
    <p:embeddedFont>
      <p:font typeface="Hammersmith One" panose="020B0604020202020204" charset="0"/>
      <p:regular r:id="rId28"/>
    </p:embeddedFont>
    <p:embeddedFont>
      <p:font typeface="Microsoft JhengHei UI Light" panose="020B0604020202020204" charset="-12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8C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A5E4F8-789B-4A2D-A39E-FC2AE320B47A}">
  <a:tblStyle styleId="{72A5E4F8-789B-4A2D-A39E-FC2AE320B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25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0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5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06907" y="440013"/>
            <a:ext cx="6722056" cy="2243084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 smtClean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Apartments </a:t>
            </a:r>
            <a:r>
              <a:rPr lang="en" sz="3200" b="0" dirty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Prices data mining      </a:t>
            </a:r>
            <a:endParaRPr sz="3200" b="0" dirty="0">
              <a:solidFill>
                <a:srgbClr val="E3E9ED"/>
              </a:solidFill>
              <a:latin typeface="Comic Sans MS" panose="030F0702030302020204" pitchFamily="66" charset="0"/>
              <a:ea typeface="Hammersmith One"/>
              <a:cs typeface="Hammersmith One"/>
              <a:sym typeface="Hammersmith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     </a:t>
            </a:r>
            <a:r>
              <a:rPr lang="en" sz="3200" b="0" dirty="0" smtClean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  and </a:t>
            </a:r>
            <a:r>
              <a:rPr lang="en" sz="3200" b="0" dirty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machine learning          </a:t>
            </a:r>
            <a:endParaRPr sz="3200" b="0" dirty="0">
              <a:solidFill>
                <a:srgbClr val="E3E9ED"/>
              </a:solidFill>
              <a:latin typeface="Comic Sans MS" panose="030F0702030302020204" pitchFamily="66" charset="0"/>
              <a:ea typeface="Hammersmith One"/>
              <a:cs typeface="Hammersmith One"/>
              <a:sym typeface="Hammersmith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          </a:t>
            </a:r>
            <a:r>
              <a:rPr lang="en" sz="3200" b="0" dirty="0" smtClean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   </a:t>
            </a:r>
            <a:r>
              <a:rPr lang="he-IL" sz="3200" b="0" dirty="0" smtClean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 </a:t>
            </a:r>
            <a:r>
              <a:rPr lang="en" sz="3200" b="0" dirty="0" smtClean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Final </a:t>
            </a:r>
            <a:r>
              <a:rPr lang="en" sz="3200" b="0" dirty="0">
                <a:solidFill>
                  <a:srgbClr val="E3E9ED"/>
                </a:solidFill>
                <a:latin typeface="Comic Sans MS" panose="030F0702030302020204" pitchFamily="66" charset="0"/>
                <a:ea typeface="Hammersmith One"/>
                <a:cs typeface="Hammersmith One"/>
                <a:sym typeface="Hammersmith One"/>
              </a:rPr>
              <a:t>project</a:t>
            </a:r>
            <a:endParaRPr sz="2800" b="0" dirty="0">
              <a:solidFill>
                <a:srgbClr val="E3E9ED"/>
              </a:solidFill>
              <a:latin typeface="Comic Sans MS" panose="030F0702030302020204" pitchFamily="66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889568" y="2545593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000" b="1" dirty="0" smtClean="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r>
              <a:rPr lang="en" sz="1000" b="1" dirty="0" smtClean="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Saar </a:t>
            </a:r>
            <a:r>
              <a:rPr lang="en" sz="1000" b="1" dirty="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Salhov &amp; Shiran Davidov</a:t>
            </a:r>
            <a:endParaRPr sz="1000" b="1" dirty="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414334" y="1092881"/>
            <a:ext cx="429621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As we saw through the scatter plot, there is connection between the difference of parameters to the price of apartment</a:t>
            </a:r>
            <a:endParaRPr lang="he-IL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  <a:p>
            <a:endParaRPr lang="he-IL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6" y="1894588"/>
            <a:ext cx="2209302" cy="2215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21000" dir="5400000" sy="-100000" algn="bl" rotWithShape="0"/>
            <a:softEdge rad="63500"/>
          </a:effectLst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95" y="2119745"/>
            <a:ext cx="3421037" cy="2235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21000" dir="5400000" sy="-100000" algn="bl" rotWithShape="0"/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6158" y="347453"/>
            <a:ext cx="3908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</a:rPr>
              <a:t>Exploring &amp; Visualizing the Data</a:t>
            </a:r>
            <a:endParaRPr lang="he-IL" b="1" dirty="0">
              <a:latin typeface="Comic Sans MS" panose="030F0702030302020204" pitchFamily="66" charset="0"/>
            </a:endParaRPr>
          </a:p>
        </p:txBody>
      </p:sp>
      <p:cxnSp>
        <p:nvCxnSpPr>
          <p:cNvPr id="13" name="Google Shape;221;p45"/>
          <p:cNvCxnSpPr/>
          <p:nvPr/>
        </p:nvCxnSpPr>
        <p:spPr>
          <a:xfrm>
            <a:off x="0" y="359280"/>
            <a:ext cx="36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44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ficial Intelligence and Machine Learning | Brit Te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3"/>
          <a:stretch/>
        </p:blipFill>
        <p:spPr bwMode="auto">
          <a:xfrm>
            <a:off x="1438427" y="1052538"/>
            <a:ext cx="2482892" cy="23058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725" y="636232"/>
            <a:ext cx="2295167" cy="25391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 ExtraBold" panose="020B0604020202020204" charset="0"/>
              </a:rPr>
              <a:t>linear</a:t>
            </a:r>
            <a:r>
              <a:rPr lang="en-US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 ExtraBold" panose="020B0604020202020204" charset="0"/>
              </a:rPr>
              <a:t> regression</a:t>
            </a:r>
            <a:endParaRPr lang="en-US" sz="1050" dirty="0" smtClean="0">
              <a:ln w="0"/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ExtraBold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9710" y="1035913"/>
            <a:ext cx="2660072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/>
              <a:t>Using `sklearn` library and linear regression</a:t>
            </a:r>
          </a:p>
          <a:p>
            <a:r>
              <a:rPr lang="en-US" dirty="0"/>
              <a:t>we were able to train a model that predicts the price of apartment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4599710" y="2549841"/>
            <a:ext cx="235527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/>
              <a:t>we were able to train a model that predicts the price of apartment  As a dependency on city</a:t>
            </a:r>
            <a:endParaRPr lang="he-IL" dirty="0"/>
          </a:p>
        </p:txBody>
      </p:sp>
      <p:cxnSp>
        <p:nvCxnSpPr>
          <p:cNvPr id="10" name="Google Shape;221;p45"/>
          <p:cNvCxnSpPr/>
          <p:nvPr/>
        </p:nvCxnSpPr>
        <p:spPr>
          <a:xfrm>
            <a:off x="0" y="35928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6158" y="347453"/>
            <a:ext cx="26907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 smtClean="0">
                <a:latin typeface="Comic Sans MS" panose="030F0702030302020204" pitchFamily="66" charset="0"/>
              </a:rPr>
              <a:t>  Machine Learning</a:t>
            </a:r>
            <a:endParaRPr lang="he-IL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158" y="347453"/>
            <a:ext cx="26907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 smtClean="0">
                <a:latin typeface="Comic Sans MS" panose="030F0702030302020204" pitchFamily="66" charset="0"/>
              </a:rPr>
              <a:t>  Machine Learning</a:t>
            </a:r>
            <a:endParaRPr lang="he-IL" b="1" dirty="0">
              <a:latin typeface="Comic Sans MS" panose="030F0702030302020204" pitchFamily="66" charset="0"/>
            </a:endParaRPr>
          </a:p>
        </p:txBody>
      </p:sp>
      <p:cxnSp>
        <p:nvCxnSpPr>
          <p:cNvPr id="3" name="Google Shape;221;p45"/>
          <p:cNvCxnSpPr/>
          <p:nvPr/>
        </p:nvCxnSpPr>
        <p:spPr>
          <a:xfrm>
            <a:off x="0" y="35928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מלבן 1"/>
          <p:cNvSpPr/>
          <p:nvPr/>
        </p:nvSpPr>
        <p:spPr>
          <a:xfrm>
            <a:off x="5874327" y="869628"/>
            <a:ext cx="225136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Using `sklearn` library and logistic regression, we were able to train a model that predicts the apartment price </a:t>
            </a:r>
          </a:p>
          <a:p>
            <a:endParaRPr lang="he-IL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1" y="1024339"/>
            <a:ext cx="2310696" cy="1349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550" y="704957"/>
            <a:ext cx="15170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 smtClean="0"/>
              <a:t>Rehovot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5874327" y="2360972"/>
            <a:ext cx="225136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/>
              <a:t>We see that the price changed in different areas of the country (north, south, center) in Tel Aviv - the price of a five-room apartment will be higher than in Eilat</a:t>
            </a:r>
            <a:endParaRPr lang="he-IL" dirty="0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744" y="1022129"/>
            <a:ext cx="2320059" cy="13491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0456" y="694951"/>
            <a:ext cx="15170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20B0604020202020204" charset="0"/>
              </a:defRPr>
            </a:lvl1pPr>
          </a:lstStyle>
          <a:p>
            <a:pPr algn="ctr"/>
            <a:r>
              <a:rPr lang="en-US" dirty="0" smtClean="0"/>
              <a:t>Ashqelon</a:t>
            </a:r>
            <a:endParaRPr lang="he-IL" dirty="0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556" y="2745999"/>
            <a:ext cx="2320061" cy="14308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54544" y="2436638"/>
            <a:ext cx="15170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 smtClean="0"/>
              <a:t>Eilat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47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7" name="Google Shape;1987;p56"/>
          <p:cNvCxnSpPr/>
          <p:nvPr/>
        </p:nvCxnSpPr>
        <p:spPr>
          <a:xfrm>
            <a:off x="1507173" y="36505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/>
          <p:cNvSpPr txBox="1"/>
          <p:nvPr/>
        </p:nvSpPr>
        <p:spPr>
          <a:xfrm>
            <a:off x="1543275" y="315551"/>
            <a:ext cx="26907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 smtClean="0">
                <a:latin typeface="Comic Sans MS" panose="030F0702030302020204" pitchFamily="66" charset="0"/>
              </a:rPr>
              <a:t>  Machine Learning</a:t>
            </a:r>
            <a:endParaRPr lang="he-IL" b="1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275" y="1107547"/>
            <a:ext cx="584204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/>
              <a:t>After we done machine learning, we can say that </a:t>
            </a:r>
            <a:r>
              <a:rPr lang="en-US" dirty="0"/>
              <a:t>it</a:t>
            </a:r>
            <a:r>
              <a:rPr lang="en-US" dirty="0"/>
              <a:t> is difficult to predict the price of an apartment by its location in the country.</a:t>
            </a:r>
          </a:p>
          <a:p>
            <a:r>
              <a:rPr lang="en-US" dirty="0"/>
              <a:t>Our model can predict the price with an accuracy of 0.3</a:t>
            </a:r>
            <a:endParaRPr lang="he-IL" dirty="0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41" y="2079057"/>
            <a:ext cx="4073864" cy="9606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>
            <a:off x="1591764" y="3272584"/>
            <a:ext cx="55095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our opinion - the reason is because there are many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cities.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This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makes it difficult for the model to be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accurate.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1438" y="1096325"/>
            <a:ext cx="465094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20B0604020202020204" charset="0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Divide the cities by regions in the country: north, south, center.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Collect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more data so that the model can train himself with more information.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Searching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for additional algorithms that we have not learned.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1438" y="585267"/>
            <a:ext cx="4054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solidFill>
                  <a:srgbClr val="FFAB40"/>
                </a:solidFill>
                <a:latin typeface="Comic Sans MS" panose="030F0702030302020204" pitchFamily="66" charset="0"/>
              </a:rPr>
              <a:t>How can the model be improved?</a:t>
            </a:r>
            <a:endParaRPr lang="en-US" b="1" dirty="0">
              <a:solidFill>
                <a:srgbClr val="FFAB4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Google Shape;1987;p56"/>
          <p:cNvCxnSpPr/>
          <p:nvPr/>
        </p:nvCxnSpPr>
        <p:spPr>
          <a:xfrm>
            <a:off x="4315336" y="634775"/>
            <a:ext cx="388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43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8"/>
          <p:cNvPicPr preferRelativeResize="0"/>
          <p:nvPr/>
        </p:nvPicPr>
        <p:blipFill rotWithShape="1">
          <a:blip r:embed="rId3"/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292550" y="1828802"/>
            <a:ext cx="4887765" cy="28931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work process was very enjoyable, from mining the data to learning the machine.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During </a:t>
            </a:r>
            <a:r>
              <a:rPr lang="en-US" dirty="0"/>
              <a:t>the project we got stuck in difficulties, in which we had to use thinking in order to overcome them.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Unfortunately</a:t>
            </a:r>
            <a:r>
              <a:rPr lang="en-US" dirty="0"/>
              <a:t>, we have not reached an unequivocal answer regarding the question of our project.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we had more time - we would try to achieve higher success rates in machine learning.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4292550" y="985838"/>
            <a:ext cx="17993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</a:rPr>
              <a:t>In Conclusion</a:t>
            </a:r>
            <a:endParaRPr lang="he-IL" b="1" dirty="0">
              <a:latin typeface="Comic Sans MS" panose="030F0702030302020204" pitchFamily="66" charset="0"/>
            </a:endParaRPr>
          </a:p>
        </p:txBody>
      </p:sp>
      <p:cxnSp>
        <p:nvCxnSpPr>
          <p:cNvPr id="21" name="Google Shape;1987;p56"/>
          <p:cNvCxnSpPr/>
          <p:nvPr/>
        </p:nvCxnSpPr>
        <p:spPr>
          <a:xfrm>
            <a:off x="4315650" y="1035346"/>
            <a:ext cx="154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 txBox="1">
            <a:spLocks noGrp="1"/>
          </p:cNvSpPr>
          <p:nvPr>
            <p:ph type="title"/>
          </p:nvPr>
        </p:nvSpPr>
        <p:spPr>
          <a:xfrm>
            <a:off x="0" y="637789"/>
            <a:ext cx="2490522" cy="475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little background..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" name="Google Shape;169;p39"/>
          <p:cNvSpPr txBox="1">
            <a:spLocks noGrp="1"/>
          </p:cNvSpPr>
          <p:nvPr>
            <p:ph type="body" idx="1"/>
          </p:nvPr>
        </p:nvSpPr>
        <p:spPr>
          <a:xfrm>
            <a:off x="129014" y="1509198"/>
            <a:ext cx="85956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600"/>
              </a:spcAft>
            </a:pPr>
            <a:r>
              <a:rPr lang="en-US" dirty="0"/>
              <a:t>Apartment prices are rising, and this has been the reality in the State of Israel for decades</a:t>
            </a:r>
            <a:r>
              <a:rPr lang="en-US" dirty="0" smtClean="0"/>
              <a:t>.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 smtClean="0"/>
              <a:t>This </a:t>
            </a:r>
            <a:r>
              <a:rPr lang="en-US" dirty="0"/>
              <a:t>phenomenon has worsened since the global economic crisis in 2008 and there is still no solution to this problem</a:t>
            </a:r>
            <a:r>
              <a:rPr lang="en-US" dirty="0" smtClean="0"/>
              <a:t>.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 smtClean="0"/>
              <a:t>More </a:t>
            </a:r>
            <a:r>
              <a:rPr lang="en-US" dirty="0"/>
              <a:t>and more young couples find themselves looking for an apartment, but over time the dream fades away</a:t>
            </a:r>
            <a:r>
              <a:rPr lang="en-US" dirty="0" smtClean="0"/>
              <a:t>.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The graphs show that all the time we are required to gain more and more salaries in order to be able to buy an apartment</a:t>
            </a:r>
            <a:r>
              <a:rPr lang="en-US" dirty="0" smtClean="0"/>
              <a:t>.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 smtClean="0"/>
              <a:t>Meaning </a:t>
            </a:r>
            <a:r>
              <a:rPr lang="en-US" dirty="0"/>
              <a:t>- choosing an apartment for young couples is affected by the salary they earn</a:t>
            </a:r>
            <a:r>
              <a:rPr lang="en-US" dirty="0" smtClean="0"/>
              <a:t>.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 smtClean="0"/>
              <a:t>This </a:t>
            </a:r>
            <a:r>
              <a:rPr lang="en-US" dirty="0"/>
              <a:t>is followed by our research question:      </a:t>
            </a:r>
            <a:r>
              <a:rPr lang="en-US" dirty="0" smtClean="0"/>
              <a:t>                                      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        </a:t>
            </a:r>
            <a:r>
              <a:rPr lang="en-US" b="1" dirty="0">
                <a:solidFill>
                  <a:schemeClr val="tx2"/>
                </a:solidFill>
              </a:rPr>
              <a:t>Is there a connection between the price of the apartment and the location of the apartment in Israel?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8" y="347453"/>
            <a:ext cx="23028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" b="1" dirty="0">
                <a:latin typeface="Comic Sans MS"/>
                <a:ea typeface="Comic Sans MS"/>
                <a:cs typeface="Comic Sans MS"/>
                <a:sym typeface="Comic Sans MS"/>
              </a:rPr>
              <a:t>Apartments Prices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cxnSp>
        <p:nvCxnSpPr>
          <p:cNvPr id="6" name="Google Shape;221;p45"/>
          <p:cNvCxnSpPr/>
          <p:nvPr/>
        </p:nvCxnSpPr>
        <p:spPr>
          <a:xfrm>
            <a:off x="0" y="359280"/>
            <a:ext cx="21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 idx="6"/>
          </p:nvPr>
        </p:nvSpPr>
        <p:spPr>
          <a:xfrm>
            <a:off x="-226841" y="164489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</a:t>
            </a:r>
            <a:endParaRPr dirty="0"/>
          </a:p>
        </p:txBody>
      </p:sp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1400317" y="216287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Scrubbing</a:t>
            </a:r>
            <a:r>
              <a:rPr lang="en-US" dirty="0">
                <a:latin typeface="Comic Sans MS" panose="030F0702030302020204" pitchFamily="66" charset="0"/>
              </a:rPr>
              <a:t> Data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1249380" y="2580558"/>
            <a:ext cx="2237439" cy="5539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Cleaning,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formatting,</a:t>
            </a:r>
          </a:p>
          <a:p>
            <a:pPr>
              <a:buClr>
                <a:srgbClr val="000000"/>
              </a:buClr>
              <a:buFont typeface="Arial"/>
            </a:pP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and 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filtering the data </a:t>
            </a:r>
            <a:endParaRPr sz="1200" dirty="0">
              <a:solidFill>
                <a:schemeClr val="bg1"/>
              </a:solidFill>
              <a:latin typeface="Montserrat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2"/>
          </p:nvPr>
        </p:nvSpPr>
        <p:spPr>
          <a:xfrm>
            <a:off x="3344344" y="216287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Comic Sans MS" panose="030F0702030302020204" pitchFamily="66" charset="0"/>
              </a:rPr>
              <a:t>Exploring </a:t>
            </a:r>
            <a:r>
              <a:rPr lang="en" sz="1600" dirty="0">
                <a:latin typeface="Comic Sans MS" panose="030F0702030302020204" pitchFamily="66" charset="0"/>
              </a:rPr>
              <a:t>Data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79" name="Google Shape;179;p40"/>
          <p:cNvSpPr txBox="1">
            <a:spLocks noGrp="1"/>
          </p:cNvSpPr>
          <p:nvPr>
            <p:ph type="subTitle" idx="3"/>
          </p:nvPr>
        </p:nvSpPr>
        <p:spPr>
          <a:xfrm>
            <a:off x="2995553" y="2563465"/>
            <a:ext cx="2423368" cy="7386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Visualizing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and understanding</a:t>
            </a:r>
          </a:p>
          <a:p>
            <a:pPr>
              <a:buClr>
                <a:srgbClr val="000000"/>
              </a:buClr>
              <a:buFont typeface="Arial"/>
            </a:pP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the data</a:t>
            </a:r>
            <a:endParaRPr sz="1200" dirty="0">
              <a:solidFill>
                <a:schemeClr val="bg1"/>
              </a:solidFill>
              <a:latin typeface="Montserrat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title" idx="4"/>
          </p:nvPr>
        </p:nvSpPr>
        <p:spPr>
          <a:xfrm>
            <a:off x="-244151" y="216287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Comic Sans MS" panose="030F0702030302020204" pitchFamily="66" charset="0"/>
              </a:rPr>
              <a:t>Crawling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82" name="Google Shape;182;p40"/>
          <p:cNvSpPr txBox="1">
            <a:spLocks noGrp="1"/>
          </p:cNvSpPr>
          <p:nvPr>
            <p:ph type="title" idx="7"/>
          </p:nvPr>
        </p:nvSpPr>
        <p:spPr>
          <a:xfrm>
            <a:off x="1400317" y="164489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2</a:t>
            </a:r>
            <a:endParaRPr sz="20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8"/>
          </p:nvPr>
        </p:nvSpPr>
        <p:spPr>
          <a:xfrm>
            <a:off x="3344344" y="164661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 smtClean="0"/>
              <a:t>3</a:t>
            </a:r>
            <a:endParaRPr sz="2000" dirty="0"/>
          </a:p>
        </p:txBody>
      </p:sp>
      <p:cxnSp>
        <p:nvCxnSpPr>
          <p:cNvPr id="184" name="Google Shape;184;p40"/>
          <p:cNvCxnSpPr/>
          <p:nvPr/>
        </p:nvCxnSpPr>
        <p:spPr>
          <a:xfrm>
            <a:off x="608059" y="23133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5" name="Google Shape;185;p40"/>
          <p:cNvCxnSpPr/>
          <p:nvPr/>
        </p:nvCxnSpPr>
        <p:spPr>
          <a:xfrm>
            <a:off x="2235217" y="23133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6" name="Google Shape;186;p40"/>
          <p:cNvCxnSpPr/>
          <p:nvPr/>
        </p:nvCxnSpPr>
        <p:spPr>
          <a:xfrm>
            <a:off x="4207237" y="23133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7" name="Google Shape;187;p40"/>
          <p:cNvSpPr txBox="1"/>
          <p:nvPr/>
        </p:nvSpPr>
        <p:spPr>
          <a:xfrm>
            <a:off x="789350" y="471075"/>
            <a:ext cx="31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2995553" y="1107970"/>
            <a:ext cx="2520900" cy="6003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 smtClean="0">
                <a:solidFill>
                  <a:srgbClr val="FFAB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Main </a:t>
            </a:r>
            <a:r>
              <a:rPr lang="en" sz="2700" b="1" dirty="0">
                <a:solidFill>
                  <a:srgbClr val="FFAB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Steps</a:t>
            </a:r>
            <a:endParaRPr sz="2700" b="1" dirty="0">
              <a:solidFill>
                <a:srgbClr val="FFAB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65" y="2615575"/>
            <a:ext cx="153316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Web crawling for collecting and obtaining the data </a:t>
            </a:r>
            <a:endParaRPr lang="he-IL" sz="12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8" name="Google Shape;183;p40"/>
          <p:cNvSpPr txBox="1">
            <a:spLocks/>
          </p:cNvSpPr>
          <p:nvPr/>
        </p:nvSpPr>
        <p:spPr>
          <a:xfrm>
            <a:off x="4975842" y="171317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/>
              <a:t>4</a:t>
            </a:r>
          </a:p>
        </p:txBody>
      </p:sp>
      <p:cxnSp>
        <p:nvCxnSpPr>
          <p:cNvPr id="19" name="Google Shape;186;p40"/>
          <p:cNvCxnSpPr/>
          <p:nvPr/>
        </p:nvCxnSpPr>
        <p:spPr>
          <a:xfrm>
            <a:off x="5810742" y="23133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186;p40"/>
          <p:cNvCxnSpPr/>
          <p:nvPr/>
        </p:nvCxnSpPr>
        <p:spPr>
          <a:xfrm>
            <a:off x="7985475" y="230293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183;p40"/>
          <p:cNvSpPr txBox="1">
            <a:spLocks/>
          </p:cNvSpPr>
          <p:nvPr/>
        </p:nvSpPr>
        <p:spPr>
          <a:xfrm>
            <a:off x="7159294" y="171317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 smtClean="0"/>
              <a:t>5</a:t>
            </a:r>
            <a:endParaRPr lang="en" sz="2000" dirty="0"/>
          </a:p>
        </p:txBody>
      </p:sp>
      <p:sp>
        <p:nvSpPr>
          <p:cNvPr id="22" name="Google Shape;178;p40"/>
          <p:cNvSpPr txBox="1">
            <a:spLocks/>
          </p:cNvSpPr>
          <p:nvPr/>
        </p:nvSpPr>
        <p:spPr>
          <a:xfrm>
            <a:off x="6940416" y="2162879"/>
            <a:ext cx="234021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700" dirty="0" smtClean="0">
                <a:latin typeface="Comic Sans MS" panose="030F0702030302020204" pitchFamily="66" charset="0"/>
              </a:rPr>
              <a:t>Interpreting Data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23" name="Google Shape;178;p40"/>
          <p:cNvSpPr txBox="1">
            <a:spLocks/>
          </p:cNvSpPr>
          <p:nvPr/>
        </p:nvSpPr>
        <p:spPr>
          <a:xfrm>
            <a:off x="5174442" y="2176187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 smtClean="0">
                <a:latin typeface="Comic Sans MS" panose="030F0702030302020204" pitchFamily="66" charset="0"/>
              </a:rPr>
              <a:t>Modeling</a:t>
            </a:r>
            <a:r>
              <a:rPr lang="en-US" dirty="0" smtClean="0">
                <a:latin typeface="Comic Sans MS" panose="030F0702030302020204" pitchFamily="66" charset="0"/>
              </a:rPr>
              <a:t>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5" name="Google Shape;179;p40"/>
          <p:cNvSpPr txBox="1">
            <a:spLocks noGrp="1"/>
          </p:cNvSpPr>
          <p:nvPr>
            <p:ph type="subTitle" idx="3"/>
          </p:nvPr>
        </p:nvSpPr>
        <p:spPr>
          <a:xfrm>
            <a:off x="6728667" y="2577130"/>
            <a:ext cx="2490498" cy="9232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n-US" sz="1200" dirty="0"/>
              <a:t>Presentation of data, understanding and delivering the results + Final predict model </a:t>
            </a:r>
            <a:endParaRPr sz="1200" dirty="0">
              <a:solidFill>
                <a:schemeClr val="bg1"/>
              </a:solidFill>
              <a:latin typeface="Montserrat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79;p40"/>
          <p:cNvSpPr txBox="1">
            <a:spLocks noGrp="1"/>
          </p:cNvSpPr>
          <p:nvPr>
            <p:ph type="subTitle" idx="3"/>
          </p:nvPr>
        </p:nvSpPr>
        <p:spPr>
          <a:xfrm>
            <a:off x="4869960" y="2573284"/>
            <a:ext cx="2423368" cy="7386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n-US" sz="1200" dirty="0"/>
              <a:t>Clustering the data into groups, modeling and the algorithm</a:t>
            </a:r>
            <a:endParaRPr sz="1200" dirty="0">
              <a:solidFill>
                <a:schemeClr val="bg1"/>
              </a:solidFill>
              <a:latin typeface="Montserrat" panose="020B0604020202020204" charset="0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21;p45"/>
          <p:cNvCxnSpPr/>
          <p:nvPr/>
        </p:nvCxnSpPr>
        <p:spPr>
          <a:xfrm flipV="1">
            <a:off x="2961130" y="1173913"/>
            <a:ext cx="2616488" cy="76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35117" y="831898"/>
            <a:ext cx="3781353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Finding the data: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In the beginning we found  a website that his name is “homeless”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We cleaned all the data and after we did machine learning it didn’t went so well So we decided to mine more data from another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website</a:t>
            </a:r>
            <a:endParaRPr lang="en-US" sz="1200" dirty="0" smtClean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The second website called “ad”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/>
          <a:srcRect t="5651" r="29083"/>
          <a:stretch/>
        </p:blipFill>
        <p:spPr>
          <a:xfrm>
            <a:off x="5859831" y="2900545"/>
            <a:ext cx="2370297" cy="1994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561" y="2900545"/>
            <a:ext cx="3020807" cy="1795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</p:spPr>
      </p:pic>
      <p:sp>
        <p:nvSpPr>
          <p:cNvPr id="8" name="TextBox 7"/>
          <p:cNvSpPr txBox="1"/>
          <p:nvPr/>
        </p:nvSpPr>
        <p:spPr>
          <a:xfrm>
            <a:off x="5859831" y="2701755"/>
            <a:ext cx="279777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https://www.ad.co.il/nadlansale</a:t>
            </a:r>
            <a:endParaRPr lang="he-IL" sz="11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0897" y="2701755"/>
            <a:ext cx="284747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https://www.homeless.co.il/sale/</a:t>
            </a:r>
            <a:endParaRPr lang="he-IL" sz="11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9154" y="662507"/>
            <a:ext cx="2295167" cy="2308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sz="9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    Main tools: BeautifulSoup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9154" y="343246"/>
            <a:ext cx="1829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Web Crawling</a:t>
            </a:r>
            <a:endParaRPr lang="en-US" b="1" dirty="0">
              <a:latin typeface="Comic Sans MS" panose="030F0702030302020204" pitchFamily="66" charset="0"/>
            </a:endParaRPr>
          </a:p>
        </p:txBody>
      </p:sp>
      <p:cxnSp>
        <p:nvCxnSpPr>
          <p:cNvPr id="12" name="Google Shape;221;p45"/>
          <p:cNvCxnSpPr/>
          <p:nvPr/>
        </p:nvCxnSpPr>
        <p:spPr>
          <a:xfrm>
            <a:off x="5332996" y="355073"/>
            <a:ext cx="183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9530" y="2655208"/>
            <a:ext cx="3558207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From the first site, we were able to pull with the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Beautifulsoup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method about 144,000 data on different apartments in different locations in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Israel. (Among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the data: price of the apartment, city, street, floor, number of rooms and more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…)</a:t>
            </a:r>
            <a:endParaRPr lang="he-IL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58" y="304019"/>
            <a:ext cx="4051985" cy="2021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3" name="TextBox 2"/>
          <p:cNvSpPr txBox="1"/>
          <p:nvPr/>
        </p:nvSpPr>
        <p:spPr>
          <a:xfrm>
            <a:off x="379280" y="3712780"/>
            <a:ext cx="270882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From the "AD" site using the same method, we were able to pull about 627,900 data</a:t>
            </a:r>
            <a:endParaRPr lang="he-IL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2888"/>
            <a:ext cx="4519804" cy="2131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>
            <a:off x="6158" y="347453"/>
            <a:ext cx="1829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Web Crawling</a:t>
            </a:r>
            <a:endParaRPr lang="en-US" b="1" dirty="0">
              <a:latin typeface="Comic Sans MS" panose="030F0702030302020204" pitchFamily="66" charset="0"/>
            </a:endParaRPr>
          </a:p>
        </p:txBody>
      </p:sp>
      <p:cxnSp>
        <p:nvCxnSpPr>
          <p:cNvPr id="13" name="Google Shape;221;p45"/>
          <p:cNvCxnSpPr/>
          <p:nvPr/>
        </p:nvCxnSpPr>
        <p:spPr>
          <a:xfrm>
            <a:off x="0" y="359280"/>
            <a:ext cx="183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614058" y="1814378"/>
            <a:ext cx="524488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Comic Sans MS" panose="030F0702030302020204" pitchFamily="66" charset="0"/>
              </a:rPr>
              <a:t>              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Dealing with missing values: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Dropping 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rows and columns with too many missing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values</a:t>
            </a:r>
            <a:endParaRPr lang="en-US" sz="12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Dealing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with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duplicates: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I have a tiny number of duplicates rows, which contained the exact same values, so I kept only the first </a:t>
            </a:r>
            <a:r>
              <a:rPr lang="en-US" sz="1100" dirty="0" smtClean="0">
                <a:solidFill>
                  <a:schemeClr val="bg1"/>
                </a:solidFill>
                <a:latin typeface="Montserrat" panose="020B0604020202020204" charset="0"/>
              </a:rPr>
              <a:t>ones</a:t>
            </a:r>
            <a:endParaRPr lang="en-US" sz="11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Cleaning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the noise: </a:t>
            </a:r>
            <a:endParaRPr lang="en-US" sz="16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Montserrat" panose="020B0604020202020204" charset="0"/>
              </a:rPr>
              <a:t>Many </a:t>
            </a:r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strings contained unnecessary signs, duplicated words and so on, so I built some “cleaning” </a:t>
            </a:r>
            <a:r>
              <a:rPr lang="en-US" sz="1100" dirty="0" smtClean="0">
                <a:solidFill>
                  <a:schemeClr val="bg1"/>
                </a:solidFill>
                <a:latin typeface="Montserrat" panose="020B0604020202020204" charset="0"/>
              </a:rPr>
              <a:t>methods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Also, We deleted outliers, but not all of them, only the </a:t>
            </a:r>
            <a:r>
              <a:rPr lang="en-US" sz="1100" dirty="0" smtClean="0">
                <a:solidFill>
                  <a:schemeClr val="bg1"/>
                </a:solidFill>
                <a:latin typeface="Montserrat" panose="020B0604020202020204" charset="0"/>
              </a:rPr>
              <a:t>most exceptional</a:t>
            </a:r>
            <a:endParaRPr lang="he-IL" sz="11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Formatting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: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Montserrat" panose="020B0604020202020204" charset="0"/>
              </a:rPr>
              <a:t>Importing </a:t>
            </a:r>
            <a:r>
              <a:rPr lang="en-US" sz="1100" dirty="0">
                <a:solidFill>
                  <a:schemeClr val="bg1"/>
                </a:solidFill>
                <a:latin typeface="Montserrat" panose="020B0604020202020204" charset="0"/>
              </a:rPr>
              <a:t>every non–numeric variable into a fitted categorical </a:t>
            </a:r>
            <a:r>
              <a:rPr lang="en-US" sz="1100" dirty="0" smtClean="0">
                <a:solidFill>
                  <a:schemeClr val="bg1"/>
                </a:solidFill>
                <a:latin typeface="Montserrat" panose="020B0604020202020204" charset="0"/>
              </a:rPr>
              <a:t>data</a:t>
            </a:r>
            <a:endParaRPr lang="he-IL" sz="11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793" y="240521"/>
            <a:ext cx="2019600" cy="1597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21000" dir="5400000" sy="-100000" algn="bl" rotWithShape="0"/>
            <a:softEdge rad="63500"/>
          </a:effectLst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9" y="291729"/>
            <a:ext cx="2019951" cy="1569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21000" dir="5400000" sy="-100000" algn="bl" rotWithShape="0"/>
            <a:softEdge rad="63500"/>
          </a:effectLst>
        </p:spPr>
      </p:pic>
      <p:cxnSp>
        <p:nvCxnSpPr>
          <p:cNvPr id="21" name="מחבר מעוקל 20"/>
          <p:cNvCxnSpPr/>
          <p:nvPr/>
        </p:nvCxnSpPr>
        <p:spPr>
          <a:xfrm rot="5400000" flipH="1" flipV="1">
            <a:off x="6317162" y="2285934"/>
            <a:ext cx="1955135" cy="110665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מחבר מעוקל 22"/>
          <p:cNvCxnSpPr/>
          <p:nvPr/>
        </p:nvCxnSpPr>
        <p:spPr>
          <a:xfrm rot="16200000" flipV="1">
            <a:off x="77415" y="2301952"/>
            <a:ext cx="1953790" cy="123908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96224" y="473647"/>
            <a:ext cx="104068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FFAB40"/>
                </a:solidFill>
              </a:rPr>
              <a:t>outliers</a:t>
            </a:r>
            <a:endParaRPr lang="he-IL" dirty="0">
              <a:solidFill>
                <a:srgbClr val="FFAB4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8056" y="407862"/>
            <a:ext cx="104068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FFAB40"/>
                </a:solidFill>
              </a:rPr>
              <a:t>outliers</a:t>
            </a:r>
            <a:endParaRPr lang="he-IL" dirty="0">
              <a:solidFill>
                <a:srgbClr val="FFAB4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53927" y="1677026"/>
            <a:ext cx="19377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</a:rPr>
              <a:t>Scrubbing Data</a:t>
            </a:r>
            <a:endParaRPr lang="en-US" b="1" dirty="0">
              <a:latin typeface="Comic Sans MS" panose="030F0702030302020204" pitchFamily="66" charset="0"/>
            </a:endParaRPr>
          </a:p>
        </p:txBody>
      </p:sp>
      <p:cxnSp>
        <p:nvCxnSpPr>
          <p:cNvPr id="29" name="Google Shape;221;p45"/>
          <p:cNvCxnSpPr/>
          <p:nvPr/>
        </p:nvCxnSpPr>
        <p:spPr>
          <a:xfrm>
            <a:off x="3167503" y="1688853"/>
            <a:ext cx="18159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9426" y="831139"/>
            <a:ext cx="49719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FFCD8C"/>
                </a:solidFill>
                <a:latin typeface="Comic Sans MS" panose="030F0702030302020204" pitchFamily="66" charset="0"/>
                <a:ea typeface="Microsoft JhengHei UI Light" panose="020B0304030504040204" pitchFamily="34" charset="-120"/>
              </a:rPr>
              <a:t>We combined the information of the two sites, cleaned </a:t>
            </a:r>
            <a:r>
              <a:rPr lang="en-US" dirty="0" smtClean="0">
                <a:solidFill>
                  <a:srgbClr val="FFCD8C"/>
                </a:solidFill>
                <a:latin typeface="Comic Sans MS" panose="030F0702030302020204" pitchFamily="66" charset="0"/>
                <a:ea typeface="Microsoft JhengHei UI Light" panose="020B0304030504040204" pitchFamily="34" charset="-120"/>
              </a:rPr>
              <a:t>    up </a:t>
            </a:r>
            <a:r>
              <a:rPr lang="en-US" dirty="0" smtClean="0">
                <a:solidFill>
                  <a:srgbClr val="FFCD8C"/>
                </a:solidFill>
                <a:latin typeface="Comic Sans MS" panose="030F0702030302020204" pitchFamily="66" charset="0"/>
                <a:ea typeface="Microsoft JhengHei UI Light" panose="020B0304030504040204" pitchFamily="34" charset="-120"/>
              </a:rPr>
              <a:t>the data and </a:t>
            </a:r>
            <a:r>
              <a:rPr lang="en-US" dirty="0">
                <a:solidFill>
                  <a:srgbClr val="FFCD8C"/>
                </a:solidFill>
                <a:latin typeface="Comic Sans MS" panose="030F0702030302020204" pitchFamily="66" charset="0"/>
                <a:ea typeface="Microsoft JhengHei UI Light" panose="020B0304030504040204" pitchFamily="34" charset="-120"/>
              </a:rPr>
              <a:t>got the following table</a:t>
            </a:r>
            <a:r>
              <a:rPr lang="en-US" dirty="0" smtClean="0">
                <a:solidFill>
                  <a:srgbClr val="FFCD8C"/>
                </a:solidFill>
                <a:latin typeface="Comic Sans MS" panose="030F0702030302020204" pitchFamily="66" charset="0"/>
                <a:ea typeface="Microsoft JhengHei UI Light" panose="020B0304030504040204" pitchFamily="34" charset="-120"/>
              </a:rPr>
              <a:t>: </a:t>
            </a:r>
            <a:endParaRPr lang="he-IL" dirty="0">
              <a:solidFill>
                <a:srgbClr val="FFCD8C"/>
              </a:solidFill>
              <a:latin typeface="Comic Sans MS" panose="030F0702030302020204" pitchFamily="66" charset="0"/>
              <a:ea typeface="Microsoft JhengHei UI Light" panose="020B0304030504040204" pitchFamily="34" charset="-12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55" y="1509491"/>
            <a:ext cx="3983182" cy="2453111"/>
          </a:xfrm>
          <a:prstGeom prst="rect">
            <a:avLst/>
          </a:prstGeom>
          <a:effectLst>
            <a:outerShdw dist="50800" dir="5400000" sx="1000" sy="1000" algn="ctr" rotWithShape="0">
              <a:schemeClr val="tx1"/>
            </a:outerShdw>
            <a:softEdge rad="38100"/>
          </a:effectLst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426" y="3207898"/>
            <a:ext cx="2834963" cy="1381420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25" y="1419814"/>
            <a:ext cx="2415692" cy="15612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  <a:softEdge rad="17780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extBox 9"/>
          <p:cNvSpPr txBox="1"/>
          <p:nvPr/>
        </p:nvSpPr>
        <p:spPr>
          <a:xfrm>
            <a:off x="6158" y="347453"/>
            <a:ext cx="3908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</a:rPr>
              <a:t>Scrubbing Data</a:t>
            </a:r>
            <a:endParaRPr lang="en-US" b="1" dirty="0">
              <a:latin typeface="Comic Sans MS" panose="030F0702030302020204" pitchFamily="66" charset="0"/>
            </a:endParaRPr>
          </a:p>
        </p:txBody>
      </p:sp>
      <p:cxnSp>
        <p:nvCxnSpPr>
          <p:cNvPr id="11" name="Google Shape;221;p45"/>
          <p:cNvCxnSpPr/>
          <p:nvPr/>
        </p:nvCxnSpPr>
        <p:spPr>
          <a:xfrm>
            <a:off x="0" y="359280"/>
            <a:ext cx="183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892" y="1605895"/>
            <a:ext cx="2976956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/>
              <a:t>First, we created a dictionary that converts the type of apartment to a numeric number.</a:t>
            </a:r>
          </a:p>
          <a:p>
            <a:r>
              <a:rPr lang="en-US" dirty="0"/>
              <a:t>Then we used the dictionary on the house type column in df, and we got that an "apartment" type house is the most common for sale.</a:t>
            </a:r>
          </a:p>
          <a:p>
            <a:endParaRPr lang="he-IL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90" y="1530927"/>
            <a:ext cx="2902707" cy="271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  <a:softEdge rad="63500"/>
          </a:effectLst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39" y="1924819"/>
            <a:ext cx="754917" cy="2041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6158" y="347453"/>
            <a:ext cx="3908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</a:rPr>
              <a:t>Exploring &amp; Visualizing the Data</a:t>
            </a:r>
            <a:endParaRPr lang="he-IL" b="1" dirty="0">
              <a:latin typeface="Comic Sans MS" panose="030F0702030302020204" pitchFamily="66" charset="0"/>
            </a:endParaRPr>
          </a:p>
        </p:txBody>
      </p:sp>
      <p:cxnSp>
        <p:nvCxnSpPr>
          <p:cNvPr id="12" name="Google Shape;221;p45"/>
          <p:cNvCxnSpPr/>
          <p:nvPr/>
        </p:nvCxnSpPr>
        <p:spPr>
          <a:xfrm>
            <a:off x="0" y="359280"/>
            <a:ext cx="36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629079" y="1105589"/>
            <a:ext cx="2815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solidFill>
                <a:schemeClr val="tx2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811" y="1198418"/>
            <a:ext cx="4109861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defRPr>
            </a:lvl1pPr>
          </a:lstStyle>
          <a:p>
            <a:r>
              <a:rPr lang="en-US" dirty="0"/>
              <a:t>Then, using the scatter plot method, we examined the relationship between the price of an apartment with </a:t>
            </a:r>
            <a:r>
              <a:rPr lang="en-US" dirty="0"/>
              <a:t>some</a:t>
            </a:r>
            <a:r>
              <a:rPr lang="en-US" dirty="0"/>
              <a:t> parameters.</a:t>
            </a:r>
            <a:endParaRPr lang="he-IL" dirty="0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0" y="2060075"/>
            <a:ext cx="2741264" cy="2515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21000" dir="5400000" sy="-100000" algn="bl" rotWithShape="0"/>
            <a:softEdge rad="63500"/>
          </a:effectLst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09" y="1797238"/>
            <a:ext cx="2200847" cy="1915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21000" dir="5400000" sy="-100000" algn="bl" rotWithShape="0"/>
            <a:softEdge rad="31750"/>
          </a:effectLst>
        </p:spPr>
      </p:pic>
      <p:sp>
        <p:nvSpPr>
          <p:cNvPr id="17" name="TextBox 16"/>
          <p:cNvSpPr txBox="1"/>
          <p:nvPr/>
        </p:nvSpPr>
        <p:spPr>
          <a:xfrm>
            <a:off x="6158" y="347453"/>
            <a:ext cx="3908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chemeClr val="tx2"/>
                </a:solidFill>
                <a:latin typeface="Montserrat ExtraBold" panose="020B0604020202020204" charset="0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</a:rPr>
              <a:t>Exploring &amp; Visualizing the Data</a:t>
            </a:r>
            <a:endParaRPr lang="he-IL" b="1" dirty="0">
              <a:latin typeface="Comic Sans MS" panose="030F0702030302020204" pitchFamily="66" charset="0"/>
            </a:endParaRPr>
          </a:p>
        </p:txBody>
      </p:sp>
      <p:cxnSp>
        <p:nvCxnSpPr>
          <p:cNvPr id="18" name="Google Shape;221;p45"/>
          <p:cNvCxnSpPr/>
          <p:nvPr/>
        </p:nvCxnSpPr>
        <p:spPr>
          <a:xfrm>
            <a:off x="0" y="359280"/>
            <a:ext cx="36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754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866</Words>
  <Application>Microsoft Office PowerPoint</Application>
  <PresentationFormat>‫הצגה על המסך (16:9)</PresentationFormat>
  <Paragraphs>94</Paragraphs>
  <Slides>15</Slides>
  <Notes>14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2" baseType="lpstr">
      <vt:lpstr>Comic Sans MS</vt:lpstr>
      <vt:lpstr>Montserrat</vt:lpstr>
      <vt:lpstr>Montserrat ExtraBold</vt:lpstr>
      <vt:lpstr>Arial</vt:lpstr>
      <vt:lpstr>Hammersmith One</vt:lpstr>
      <vt:lpstr>Microsoft JhengHei UI Light</vt:lpstr>
      <vt:lpstr>Futuristic Background by Slidesgo</vt:lpstr>
      <vt:lpstr>Apartments Prices data mining              and machine learning                         Final project</vt:lpstr>
      <vt:lpstr>A little background..</vt:lpstr>
      <vt:lpstr>1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Apartments Prices data mining            and machine learning                      Final project</dc:title>
  <dc:creator>שירן דוידוב</dc:creator>
  <cp:lastModifiedBy>שירן דוידוב</cp:lastModifiedBy>
  <cp:revision>51</cp:revision>
  <dcterms:modified xsi:type="dcterms:W3CDTF">2021-06-27T14:07:17Z</dcterms:modified>
</cp:coreProperties>
</file>